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1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5"/>
  </p:notesMasterIdLst>
  <p:sldIdLst>
    <p:sldId id="316" r:id="rId5"/>
    <p:sldId id="311" r:id="rId6"/>
    <p:sldId id="310" r:id="rId7"/>
    <p:sldId id="317" r:id="rId8"/>
    <p:sldId id="312" r:id="rId9"/>
    <p:sldId id="318" r:id="rId10"/>
    <p:sldId id="326" r:id="rId11"/>
    <p:sldId id="321" r:id="rId12"/>
    <p:sldId id="322" r:id="rId13"/>
    <p:sldId id="295" r:id="rId14"/>
    <p:sldId id="294" r:id="rId15"/>
    <p:sldId id="323" r:id="rId16"/>
    <p:sldId id="327" r:id="rId17"/>
    <p:sldId id="324" r:id="rId18"/>
    <p:sldId id="328" r:id="rId19"/>
    <p:sldId id="330" r:id="rId20"/>
    <p:sldId id="315" r:id="rId21"/>
    <p:sldId id="303" r:id="rId22"/>
    <p:sldId id="331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9" autoAdjust="0"/>
    <p:restoredTop sz="95244" autoAdjust="0"/>
  </p:normalViewPr>
  <p:slideViewPr>
    <p:cSldViewPr snapToGrid="0">
      <p:cViewPr>
        <p:scale>
          <a:sx n="84" d="100"/>
          <a:sy n="84" d="100"/>
        </p:scale>
        <p:origin x="1840" y="1400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Development (±5 months)</c:v>
                </c:pt>
                <c:pt idx="1">
                  <c:v>Business (±3 months)</c:v>
                </c:pt>
              </c:strCache>
            </c:strRef>
          </c:cat>
          <c:val>
            <c:numRef>
              <c:f>Sheet1!$B$2:$B$3</c:f>
              <c:numCache>
                <c:formatCode>#,##0\ "wks"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Development (±5 months)</c:v>
                </c:pt>
                <c:pt idx="1">
                  <c:v>Business (±3 months)</c:v>
                </c:pt>
              </c:strCache>
            </c:strRef>
          </c:cat>
          <c:val>
            <c:numRef>
              <c:f>Sheet1!$C$2:$C$3</c:f>
              <c:numCache>
                <c:formatCode>#,##0\ "wks"</c:formatCode>
                <c:ptCount val="2"/>
                <c:pt idx="0">
                  <c:v>16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Delivery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Development (±5 months)</c:v>
                </c:pt>
                <c:pt idx="1">
                  <c:v>Business (±3 months)</c:v>
                </c:pt>
              </c:strCache>
            </c:strRef>
          </c:cat>
          <c:val>
            <c:numRef>
              <c:f>Sheet1!$D$2:$D$3</c:f>
              <c:numCache>
                <c:formatCode>#,##0\ "wks"</c:formatCode>
                <c:ptCount val="2"/>
                <c:pt idx="0">
                  <c:v>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wk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Q4 2018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A sole project sponsor originally formed the idea. Iterate concepts and find suitable team members.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Q1-Q2 2019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Gather user requirements, visualize design prototypes and organize documentation. The first working concept of the website has been deployed.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Q3-Q4 2019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Begin the coordinated rapid development and testing. The project has experienced several months of delay due to minor UI/UX changes.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2020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Register the e-commerce business to comply with regional laws. Deploy the website and publish the signed mobile application.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50F145FF-1B4A-4E07-9ABB-76FFB199D5FD}">
      <dgm:prSet/>
      <dgm:spPr/>
      <dgm:t>
        <a:bodyPr/>
        <a:lstStyle/>
        <a:p>
          <a:endParaRPr lang="en-US" dirty="0"/>
        </a:p>
      </dgm:t>
    </dgm:pt>
    <dgm:pt modelId="{D61F354C-F1F3-44E1-8FA0-A874E08A90B0}" type="parTrans" cxnId="{57A314E4-6E73-4100-AE2F-B6B1DCF0BA26}">
      <dgm:prSet/>
      <dgm:spPr/>
      <dgm:t>
        <a:bodyPr/>
        <a:lstStyle/>
        <a:p>
          <a:endParaRPr lang="en-US"/>
        </a:p>
      </dgm:t>
    </dgm:pt>
    <dgm:pt modelId="{0F3C59C2-16F8-4B1B-9CE4-B88B76F2A35E}" type="sibTrans" cxnId="{57A314E4-6E73-4100-AE2F-B6B1DCF0BA26}">
      <dgm:prSet/>
      <dgm:spPr/>
      <dgm:t>
        <a:bodyPr/>
        <a:lstStyle/>
        <a:p>
          <a:endParaRPr lang="en-US"/>
        </a:p>
      </dgm:t>
    </dgm:pt>
    <dgm:pt modelId="{4ABC8B09-04D6-410A-B33B-7083EDBBC3E5}">
      <dgm:prSet phldrT="[Text]"/>
      <dgm:spPr/>
      <dgm:t>
        <a:bodyPr/>
        <a:lstStyle/>
        <a:p>
          <a:r>
            <a:rPr lang="en-US" b="0" i="0" u="none" dirty="0"/>
            <a:t>2021</a:t>
          </a:r>
          <a:endParaRPr lang="en-US" dirty="0"/>
        </a:p>
      </dgm:t>
    </dgm:pt>
    <dgm:pt modelId="{9A49C2E2-9D16-4EEE-89AC-197B6C7B70F5}" type="parTrans" cxnId="{8E5B7744-E90A-413C-BF68-8E4023D95F6E}">
      <dgm:prSet/>
      <dgm:spPr/>
      <dgm:t>
        <a:bodyPr/>
        <a:lstStyle/>
        <a:p>
          <a:endParaRPr lang="en-US"/>
        </a:p>
      </dgm:t>
    </dgm:pt>
    <dgm:pt modelId="{1F57F171-4DB2-40BC-B40E-1217D4A48BCB}" type="sibTrans" cxnId="{8E5B7744-E90A-413C-BF68-8E4023D95F6E}">
      <dgm:prSet/>
      <dgm:spPr/>
      <dgm:t>
        <a:bodyPr/>
        <a:lstStyle/>
        <a:p>
          <a:endParaRPr lang="en-US"/>
        </a:p>
      </dgm:t>
    </dgm:pt>
    <dgm:pt modelId="{A698A6DB-E816-48EA-A973-9B34CCB1F3C2}">
      <dgm:prSet phldrT="[Text]"/>
      <dgm:spPr/>
      <dgm:t>
        <a:bodyPr/>
        <a:lstStyle/>
        <a:p>
          <a:r>
            <a:rPr lang="en-US" b="0" i="0" u="none" dirty="0"/>
            <a:t>Enter a maintenance state where stability is prioritized over emerging features. Team members are relinquished to other projects within the organization.</a:t>
          </a:r>
          <a:endParaRPr lang="en-US" dirty="0"/>
        </a:p>
      </dgm:t>
    </dgm:pt>
    <dgm:pt modelId="{5E2EA396-40D6-49E2-AEAD-44E668F86E4D}" type="parTrans" cxnId="{4065AA7A-DDDB-4BB6-96B9-AE186EDB8D37}">
      <dgm:prSet/>
      <dgm:spPr/>
      <dgm:t>
        <a:bodyPr/>
        <a:lstStyle/>
        <a:p>
          <a:endParaRPr lang="en-US"/>
        </a:p>
      </dgm:t>
    </dgm:pt>
    <dgm:pt modelId="{F2A542AE-4D65-4C87-A147-A665AC7C0369}" type="sibTrans" cxnId="{4065AA7A-DDDB-4BB6-96B9-AE186EDB8D37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BEBD1FE6-4E0F-41A3-9B77-921688BFFAA3}" type="pres">
      <dgm:prSet presAssocID="{A75B061E-69EA-487C-8330-1430DA0F139D}" presName="space" presStyleCnt="0"/>
      <dgm:spPr/>
    </dgm:pt>
    <dgm:pt modelId="{41386031-2E43-4A14-BC89-3B23271389B7}" type="pres">
      <dgm:prSet presAssocID="{4ABC8B09-04D6-410A-B33B-7083EDBBC3E5}" presName="composite" presStyleCnt="0"/>
      <dgm:spPr/>
    </dgm:pt>
    <dgm:pt modelId="{E929BB33-109D-44C0-82CA-031B393E0B8B}" type="pres">
      <dgm:prSet presAssocID="{4ABC8B09-04D6-410A-B33B-7083EDBBC3E5}" presName="L" presStyleLbl="solidFgAcc1" presStyleIdx="4" presStyleCnt="5">
        <dgm:presLayoutVars>
          <dgm:chMax val="0"/>
          <dgm:chPref val="0"/>
        </dgm:presLayoutVars>
      </dgm:prSet>
      <dgm:spPr/>
    </dgm:pt>
    <dgm:pt modelId="{76DF1867-CEEA-418D-89E8-3F579207B88C}" type="pres">
      <dgm:prSet presAssocID="{4ABC8B09-04D6-410A-B33B-7083EDBBC3E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34D638A-EE43-4A34-925A-B546D1034C5A}" type="pres">
      <dgm:prSet presAssocID="{4ABC8B09-04D6-410A-B33B-7083EDBBC3E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17DA4BD-6F19-4F01-8C51-71769787DB21}" type="pres">
      <dgm:prSet presAssocID="{4ABC8B09-04D6-410A-B33B-7083EDBBC3E5}" presName="EmptyPlaceHolder" presStyleCnt="0"/>
      <dgm:spPr/>
    </dgm:pt>
  </dgm:ptLst>
  <dgm:cxnLst>
    <dgm:cxn modelId="{2B9E3E0F-5AD8-4A94-B237-F3BC44AC5325}" type="presOf" srcId="{AACEAFD5-63CF-4AFC-B46F-BE086C5D447C}" destId="{CA3A6A4E-2D39-41D2-A6B1-B590D0C452D2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1300B730-534A-4DE5-934C-BCC76BF33971}" type="presOf" srcId="{5EDA317F-AB2E-47DE-BA46-16FA60C3C561}" destId="{69ED255C-64AC-4764-BC2C-7679ECCC9FE9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8E5B7744-E90A-413C-BF68-8E4023D95F6E}" srcId="{55C0B14E-AEA6-48D3-A387-ED4A3A3BF840}" destId="{4ABC8B09-04D6-410A-B33B-7083EDBBC3E5}" srcOrd="4" destOrd="0" parTransId="{9A49C2E2-9D16-4EEE-89AC-197B6C7B70F5}" sibTransId="{1F57F171-4DB2-40BC-B40E-1217D4A48BCB}"/>
    <dgm:cxn modelId="{48EEF84C-92C4-4D7F-AFD4-9B0F69543DC2}" type="presOf" srcId="{F757DBC8-3670-4122-937A-47DB91C0F3FE}" destId="{1F1B09A6-DA7E-41D1-B8A6-E3B6E775E5C1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0643A62-A027-4529-9E49-74178FB968A8}" type="presOf" srcId="{50F145FF-1B4A-4E07-9ABB-76FFB199D5FD}" destId="{810D7AA7-A541-4507-BE7F-36CCF210089F}" srcOrd="0" destOrd="1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4065AA7A-DDDB-4BB6-96B9-AE186EDB8D37}" srcId="{4ABC8B09-04D6-410A-B33B-7083EDBBC3E5}" destId="{A698A6DB-E816-48EA-A973-9B34CCB1F3C2}" srcOrd="0" destOrd="0" parTransId="{5E2EA396-40D6-49E2-AEAD-44E668F86E4D}" sibTransId="{F2A542AE-4D65-4C87-A147-A665AC7C0369}"/>
    <dgm:cxn modelId="{7939E785-B854-4489-AD67-81066DCDAD50}" type="presOf" srcId="{A698A6DB-E816-48EA-A973-9B34CCB1F3C2}" destId="{134D638A-EE43-4A34-925A-B546D1034C5A}" srcOrd="0" destOrd="0" presId="urn:microsoft.com/office/officeart/2016/7/layout/AccentHomeChevronProcess"/>
    <dgm:cxn modelId="{ED7BEC88-7D29-4DD0-9C9F-C3B9E4F127C6}" type="presOf" srcId="{349299C9-846E-4827-813A-349CCCE20782}" destId="{810D7AA7-A541-4507-BE7F-36CCF210089F}" srcOrd="0" destOrd="0" presId="urn:microsoft.com/office/officeart/2016/7/layout/AccentHomeChevronProcess"/>
    <dgm:cxn modelId="{F2674C8A-D80C-4D70-92EB-E39262E2617E}" type="presOf" srcId="{4ABC8B09-04D6-410A-B33B-7083EDBBC3E5}" destId="{76DF1867-CEEA-418D-89E8-3F579207B88C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87EFA3AF-DDF5-491C-BAB4-D2223BBF8209}" type="presOf" srcId="{D07AD3FD-84FF-467E-9693-752776549C61}" destId="{6C46E586-0364-4C52-98F9-74A7ACD803D1}" srcOrd="0" destOrd="0" presId="urn:microsoft.com/office/officeart/2016/7/layout/AccentHomeChevronProcess"/>
    <dgm:cxn modelId="{573898BA-750F-47C5-A386-D49B35B7FE02}" type="presOf" srcId="{4A6BB192-9983-4F48-BBC5-6E384EED7EC5}" destId="{FD7B29F2-0D66-4B4B-BC8A-82DA2357530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BF6E9FCC-2FE1-415F-B01C-2A183305A7CD}" type="presOf" srcId="{5D70EFF5-8B31-4A1F-AE44-51E4CF0013EB}" destId="{5E07F9E4-149C-4A89-848F-4ABDD305F0C5}" srcOrd="0" destOrd="0" presId="urn:microsoft.com/office/officeart/2016/7/layout/AccentHomeChevronProcess"/>
    <dgm:cxn modelId="{57A314E4-6E73-4100-AE2F-B6B1DCF0BA26}" srcId="{AACEAFD5-63CF-4AFC-B46F-BE086C5D447C}" destId="{50F145FF-1B4A-4E07-9ABB-76FFB199D5FD}" srcOrd="1" destOrd="0" parTransId="{D61F354C-F1F3-44E1-8FA0-A874E08A90B0}" sibTransId="{0F3C59C2-16F8-4B1B-9CE4-B88B76F2A35E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2679AAF0-5BEA-4D4C-981E-F52C6560E50B}" type="presOf" srcId="{D71FC021-6A65-44D1-95B9-0E6C89079866}" destId="{7A0B5EFC-88FB-4ED5-994F-D5F6584C2293}" srcOrd="0" destOrd="0" presId="urn:microsoft.com/office/officeart/2016/7/layout/AccentHomeChevronProcess"/>
    <dgm:cxn modelId="{34656FB6-F6E4-411A-96B0-7133ED39C071}" type="presParOf" srcId="{594BF422-752C-42F3-A230-3D0E6AE9A886}" destId="{F6A1B9E0-4B4A-47A4-A011-67526CEEA770}" srcOrd="0" destOrd="0" presId="urn:microsoft.com/office/officeart/2016/7/layout/AccentHomeChevronProcess"/>
    <dgm:cxn modelId="{1BFE7FF7-809C-415D-BA59-906CFDBE9DA7}" type="presParOf" srcId="{F6A1B9E0-4B4A-47A4-A011-67526CEEA770}" destId="{FA4E6E73-A3C8-4495-927B-8AADA5A74297}" srcOrd="0" destOrd="0" presId="urn:microsoft.com/office/officeart/2016/7/layout/AccentHomeChevronProcess"/>
    <dgm:cxn modelId="{42A6088F-94B8-47CF-8FE7-75837EE3A659}" type="presParOf" srcId="{F6A1B9E0-4B4A-47A4-A011-67526CEEA770}" destId="{CA3A6A4E-2D39-41D2-A6B1-B590D0C452D2}" srcOrd="1" destOrd="0" presId="urn:microsoft.com/office/officeart/2016/7/layout/AccentHomeChevronProcess"/>
    <dgm:cxn modelId="{D1F0A0F5-5DE6-4A18-BFE9-9218D18C7B8E}" type="presParOf" srcId="{F6A1B9E0-4B4A-47A4-A011-67526CEEA770}" destId="{810D7AA7-A541-4507-BE7F-36CCF210089F}" srcOrd="2" destOrd="0" presId="urn:microsoft.com/office/officeart/2016/7/layout/AccentHomeChevronProcess"/>
    <dgm:cxn modelId="{F1D8FD9D-5564-466D-BAC2-2E75F87EDAAB}" type="presParOf" srcId="{F6A1B9E0-4B4A-47A4-A011-67526CEEA770}" destId="{4F7CDD44-32F1-4759-861F-8DABEBBA8D89}" srcOrd="3" destOrd="0" presId="urn:microsoft.com/office/officeart/2016/7/layout/AccentHomeChevronProcess"/>
    <dgm:cxn modelId="{376F2534-368D-4967-8511-4C629F39E03E}" type="presParOf" srcId="{594BF422-752C-42F3-A230-3D0E6AE9A886}" destId="{C9A9B9EA-6A1D-4A13-9C7F-C112F25D2888}" srcOrd="1" destOrd="0" presId="urn:microsoft.com/office/officeart/2016/7/layout/AccentHomeChevronProcess"/>
    <dgm:cxn modelId="{31E16D61-D0E7-4035-9FAF-3B6A77C4246B}" type="presParOf" srcId="{594BF422-752C-42F3-A230-3D0E6AE9A886}" destId="{EC37843F-14A6-4E20-B7AE-2B086A8F5F45}" srcOrd="2" destOrd="0" presId="urn:microsoft.com/office/officeart/2016/7/layout/AccentHomeChevronProcess"/>
    <dgm:cxn modelId="{3528F838-BF8B-40B8-8074-6C88D927DF29}" type="presParOf" srcId="{EC37843F-14A6-4E20-B7AE-2B086A8F5F45}" destId="{E41E7729-FD3F-426D-804C-45BD60BD762D}" srcOrd="0" destOrd="0" presId="urn:microsoft.com/office/officeart/2016/7/layout/AccentHomeChevronProcess"/>
    <dgm:cxn modelId="{D0ED20AC-C73D-4BC5-A4E8-078F75287C26}" type="presParOf" srcId="{EC37843F-14A6-4E20-B7AE-2B086A8F5F45}" destId="{6C46E586-0364-4C52-98F9-74A7ACD803D1}" srcOrd="1" destOrd="0" presId="urn:microsoft.com/office/officeart/2016/7/layout/AccentHomeChevronProcess"/>
    <dgm:cxn modelId="{C8F99768-5339-44CC-AE9B-94BB6436F3ED}" type="presParOf" srcId="{EC37843F-14A6-4E20-B7AE-2B086A8F5F45}" destId="{5E07F9E4-149C-4A89-848F-4ABDD305F0C5}" srcOrd="2" destOrd="0" presId="urn:microsoft.com/office/officeart/2016/7/layout/AccentHomeChevronProcess"/>
    <dgm:cxn modelId="{D1EBD137-AFC0-4E48-A1BE-19BB16F1BD2B}" type="presParOf" srcId="{EC37843F-14A6-4E20-B7AE-2B086A8F5F45}" destId="{2928FCAD-BE3F-45AC-93A5-FD98F8A50E00}" srcOrd="3" destOrd="0" presId="urn:microsoft.com/office/officeart/2016/7/layout/AccentHomeChevronProcess"/>
    <dgm:cxn modelId="{52A216C6-7080-4D1A-908D-C354DFA42688}" type="presParOf" srcId="{594BF422-752C-42F3-A230-3D0E6AE9A886}" destId="{C2DF8D93-19C7-4E07-BCAF-9FAAB62C8CF2}" srcOrd="3" destOrd="0" presId="urn:microsoft.com/office/officeart/2016/7/layout/AccentHomeChevronProcess"/>
    <dgm:cxn modelId="{C06B1F31-DDC2-4BCE-BC7F-9FD1E769C693}" type="presParOf" srcId="{594BF422-752C-42F3-A230-3D0E6AE9A886}" destId="{86E313B1-36D3-44D7-907E-22A08CB8E9CC}" srcOrd="4" destOrd="0" presId="urn:microsoft.com/office/officeart/2016/7/layout/AccentHomeChevronProcess"/>
    <dgm:cxn modelId="{FB6A0F4B-F114-4B75-B1EA-8D913CE894A8}" type="presParOf" srcId="{86E313B1-36D3-44D7-907E-22A08CB8E9CC}" destId="{473F2067-7126-4D56-A328-5A8CFD3D8D52}" srcOrd="0" destOrd="0" presId="urn:microsoft.com/office/officeart/2016/7/layout/AccentHomeChevronProcess"/>
    <dgm:cxn modelId="{03E4C016-A8C9-477D-B92F-8A167A02FE94}" type="presParOf" srcId="{86E313B1-36D3-44D7-907E-22A08CB8E9CC}" destId="{7A0B5EFC-88FB-4ED5-994F-D5F6584C2293}" srcOrd="1" destOrd="0" presId="urn:microsoft.com/office/officeart/2016/7/layout/AccentHomeChevronProcess"/>
    <dgm:cxn modelId="{7F0C29C8-ACC7-41C5-8CE6-DF35ED4A3843}" type="presParOf" srcId="{86E313B1-36D3-44D7-907E-22A08CB8E9CC}" destId="{FD7B29F2-0D66-4B4B-BC8A-82DA23575305}" srcOrd="2" destOrd="0" presId="urn:microsoft.com/office/officeart/2016/7/layout/AccentHomeChevronProcess"/>
    <dgm:cxn modelId="{3F5F0F9C-3ABE-4D21-AE26-280679C7686E}" type="presParOf" srcId="{86E313B1-36D3-44D7-907E-22A08CB8E9CC}" destId="{BABAA172-7B81-4C6B-BCF2-4572322515C5}" srcOrd="3" destOrd="0" presId="urn:microsoft.com/office/officeart/2016/7/layout/AccentHomeChevronProcess"/>
    <dgm:cxn modelId="{2603C2C4-8287-4C12-8B82-C4352E89E6C2}" type="presParOf" srcId="{594BF422-752C-42F3-A230-3D0E6AE9A886}" destId="{0B65942F-B336-42B6-A72B-DA6B6B07B79B}" srcOrd="5" destOrd="0" presId="urn:microsoft.com/office/officeart/2016/7/layout/AccentHomeChevronProcess"/>
    <dgm:cxn modelId="{B68C174A-5291-4164-885E-A283EE9146F3}" type="presParOf" srcId="{594BF422-752C-42F3-A230-3D0E6AE9A886}" destId="{1D5539F6-8B97-4801-8139-D49EE44FFF3E}" srcOrd="6" destOrd="0" presId="urn:microsoft.com/office/officeart/2016/7/layout/AccentHomeChevronProcess"/>
    <dgm:cxn modelId="{7BB6CC79-F8CA-4C2B-AD90-787F982DC11A}" type="presParOf" srcId="{1D5539F6-8B97-4801-8139-D49EE44FFF3E}" destId="{2377F551-4CF6-4656-B644-60A7FC1B0F64}" srcOrd="0" destOrd="0" presId="urn:microsoft.com/office/officeart/2016/7/layout/AccentHomeChevronProcess"/>
    <dgm:cxn modelId="{A81FD10A-F823-47D6-9833-057E3BF52B21}" type="presParOf" srcId="{1D5539F6-8B97-4801-8139-D49EE44FFF3E}" destId="{69ED255C-64AC-4764-BC2C-7679ECCC9FE9}" srcOrd="1" destOrd="0" presId="urn:microsoft.com/office/officeart/2016/7/layout/AccentHomeChevronProcess"/>
    <dgm:cxn modelId="{1302221A-8A03-4FDA-ABF3-F40B1E828CEC}" type="presParOf" srcId="{1D5539F6-8B97-4801-8139-D49EE44FFF3E}" destId="{1F1B09A6-DA7E-41D1-B8A6-E3B6E775E5C1}" srcOrd="2" destOrd="0" presId="urn:microsoft.com/office/officeart/2016/7/layout/AccentHomeChevronProcess"/>
    <dgm:cxn modelId="{C8B65A1E-2C37-4DF7-8F12-3EAF0BDE6D57}" type="presParOf" srcId="{1D5539F6-8B97-4801-8139-D49EE44FFF3E}" destId="{89DACDC6-8676-47A4-A430-164754F46172}" srcOrd="3" destOrd="0" presId="urn:microsoft.com/office/officeart/2016/7/layout/AccentHomeChevronProcess"/>
    <dgm:cxn modelId="{78E6BB7A-326C-4F7C-92F0-E93086823961}" type="presParOf" srcId="{594BF422-752C-42F3-A230-3D0E6AE9A886}" destId="{BEBD1FE6-4E0F-41A3-9B77-921688BFFAA3}" srcOrd="7" destOrd="0" presId="urn:microsoft.com/office/officeart/2016/7/layout/AccentHomeChevronProcess"/>
    <dgm:cxn modelId="{5297C1B1-BD92-4C23-85D0-38282B0DFB55}" type="presParOf" srcId="{594BF422-752C-42F3-A230-3D0E6AE9A886}" destId="{41386031-2E43-4A14-BC89-3B23271389B7}" srcOrd="8" destOrd="0" presId="urn:microsoft.com/office/officeart/2016/7/layout/AccentHomeChevronProcess"/>
    <dgm:cxn modelId="{6DD5D465-0170-493E-B5BD-83229262844F}" type="presParOf" srcId="{41386031-2E43-4A14-BC89-3B23271389B7}" destId="{E929BB33-109D-44C0-82CA-031B393E0B8B}" srcOrd="0" destOrd="0" presId="urn:microsoft.com/office/officeart/2016/7/layout/AccentHomeChevronProcess"/>
    <dgm:cxn modelId="{690C9F82-30A7-413C-9B68-E2BA94E5208E}" type="presParOf" srcId="{41386031-2E43-4A14-BC89-3B23271389B7}" destId="{76DF1867-CEEA-418D-89E8-3F579207B88C}" srcOrd="1" destOrd="0" presId="urn:microsoft.com/office/officeart/2016/7/layout/AccentHomeChevronProcess"/>
    <dgm:cxn modelId="{3542635A-3DE8-42BE-9DC8-E5ED53C0C164}" type="presParOf" srcId="{41386031-2E43-4A14-BC89-3B23271389B7}" destId="{134D638A-EE43-4A34-925A-B546D1034C5A}" srcOrd="2" destOrd="0" presId="urn:microsoft.com/office/officeart/2016/7/layout/AccentHomeChevronProcess"/>
    <dgm:cxn modelId="{2DB8B394-6AA6-4B7A-9655-DE0F5135CB07}" type="presParOf" srcId="{41386031-2E43-4A14-BC89-3B23271389B7}" destId="{E17DA4BD-6F19-4F01-8C51-71769787DB21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93204" y="1765438"/>
          <a:ext cx="1958102" cy="16775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66" y="2828369"/>
          <a:ext cx="2096995" cy="652700"/>
        </a:xfrm>
        <a:prstGeom prst="homePlate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Q4 2018</a:t>
          </a:r>
        </a:p>
      </dsp:txBody>
      <dsp:txXfrm>
        <a:off x="1966" y="2828369"/>
        <a:ext cx="2015408" cy="652700"/>
      </dsp:txXfrm>
    </dsp:sp>
    <dsp:sp modelId="{810D7AA7-A541-4507-BE7F-36CCF210089F}">
      <dsp:nvSpPr>
        <dsp:cNvPr id="0" name=""/>
        <dsp:cNvSpPr/>
      </dsp:nvSpPr>
      <dsp:spPr>
        <a:xfrm>
          <a:off x="169726" y="970923"/>
          <a:ext cx="1702760" cy="1756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A sole project sponsor originally formed the idea. Iterate concepts and find suitable team members.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69726" y="970923"/>
        <a:ext cx="1702760" cy="1756790"/>
      </dsp:txXfrm>
    </dsp:sp>
    <dsp:sp modelId="{E41E7729-FD3F-426D-804C-45BD60BD762D}">
      <dsp:nvSpPr>
        <dsp:cNvPr id="0" name=""/>
        <dsp:cNvSpPr/>
      </dsp:nvSpPr>
      <dsp:spPr>
        <a:xfrm rot="5400000">
          <a:off x="1098941" y="1765438"/>
          <a:ext cx="1958102" cy="16775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94112" y="2828369"/>
          <a:ext cx="2096995" cy="65270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Q1-Q2 2019</a:t>
          </a:r>
        </a:p>
      </dsp:txBody>
      <dsp:txXfrm>
        <a:off x="2157287" y="2828369"/>
        <a:ext cx="1770645" cy="652700"/>
      </dsp:txXfrm>
    </dsp:sp>
    <dsp:sp modelId="{5E07F9E4-149C-4A89-848F-4ABDD305F0C5}">
      <dsp:nvSpPr>
        <dsp:cNvPr id="0" name=""/>
        <dsp:cNvSpPr/>
      </dsp:nvSpPr>
      <dsp:spPr>
        <a:xfrm>
          <a:off x="2161872" y="970923"/>
          <a:ext cx="1702760" cy="137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Gather user requirements, visualize design prototypes and organize documentation. The first working concept of the website has been deployed.</a:t>
          </a:r>
          <a:endParaRPr lang="en-US" sz="1200" kern="1200" dirty="0"/>
        </a:p>
      </dsp:txBody>
      <dsp:txXfrm>
        <a:off x="2161872" y="970923"/>
        <a:ext cx="1702760" cy="1374109"/>
      </dsp:txXfrm>
    </dsp:sp>
    <dsp:sp modelId="{473F2067-7126-4D56-A328-5A8CFD3D8D52}">
      <dsp:nvSpPr>
        <dsp:cNvPr id="0" name=""/>
        <dsp:cNvSpPr/>
      </dsp:nvSpPr>
      <dsp:spPr>
        <a:xfrm rot="5400000">
          <a:off x="3091087" y="1765438"/>
          <a:ext cx="1958102" cy="16775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86258" y="2828369"/>
          <a:ext cx="2096995" cy="65270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Q3-Q4 2019</a:t>
          </a:r>
        </a:p>
      </dsp:txBody>
      <dsp:txXfrm>
        <a:off x="4149433" y="2828369"/>
        <a:ext cx="1770645" cy="652700"/>
      </dsp:txXfrm>
    </dsp:sp>
    <dsp:sp modelId="{FD7B29F2-0D66-4B4B-BC8A-82DA23575305}">
      <dsp:nvSpPr>
        <dsp:cNvPr id="0" name=""/>
        <dsp:cNvSpPr/>
      </dsp:nvSpPr>
      <dsp:spPr>
        <a:xfrm>
          <a:off x="4154017" y="970923"/>
          <a:ext cx="1702760" cy="137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Begin the coordinated rapid development and testing. The project has experienced several months of delay due to minor UI/UX changes.</a:t>
          </a:r>
          <a:endParaRPr lang="en-US" sz="1200" kern="1200" dirty="0"/>
        </a:p>
      </dsp:txBody>
      <dsp:txXfrm>
        <a:off x="4154017" y="970923"/>
        <a:ext cx="1702760" cy="1374109"/>
      </dsp:txXfrm>
    </dsp:sp>
    <dsp:sp modelId="{2377F551-4CF6-4656-B644-60A7FC1B0F64}">
      <dsp:nvSpPr>
        <dsp:cNvPr id="0" name=""/>
        <dsp:cNvSpPr/>
      </dsp:nvSpPr>
      <dsp:spPr>
        <a:xfrm rot="5400000">
          <a:off x="5083232" y="1765438"/>
          <a:ext cx="1958102" cy="16775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978403" y="2828369"/>
          <a:ext cx="2096995" cy="65270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2020</a:t>
          </a:r>
        </a:p>
      </dsp:txBody>
      <dsp:txXfrm>
        <a:off x="6141578" y="2828369"/>
        <a:ext cx="1770645" cy="652700"/>
      </dsp:txXfrm>
    </dsp:sp>
    <dsp:sp modelId="{1F1B09A6-DA7E-41D1-B8A6-E3B6E775E5C1}">
      <dsp:nvSpPr>
        <dsp:cNvPr id="0" name=""/>
        <dsp:cNvSpPr/>
      </dsp:nvSpPr>
      <dsp:spPr>
        <a:xfrm>
          <a:off x="6146163" y="970923"/>
          <a:ext cx="1702760" cy="137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Register the e-commerce business to comply with regional laws. Deploy the website and publish the signed mobile application.</a:t>
          </a:r>
          <a:endParaRPr lang="en-US" sz="1200" kern="1200" dirty="0"/>
        </a:p>
      </dsp:txBody>
      <dsp:txXfrm>
        <a:off x="6146163" y="970923"/>
        <a:ext cx="1702760" cy="1374109"/>
      </dsp:txXfrm>
    </dsp:sp>
    <dsp:sp modelId="{E929BB33-109D-44C0-82CA-031B393E0B8B}">
      <dsp:nvSpPr>
        <dsp:cNvPr id="0" name=""/>
        <dsp:cNvSpPr/>
      </dsp:nvSpPr>
      <dsp:spPr>
        <a:xfrm rot="5400000">
          <a:off x="7075378" y="1765438"/>
          <a:ext cx="1958102" cy="16775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F1867-CEEA-418D-89E8-3F579207B88C}">
      <dsp:nvSpPr>
        <dsp:cNvPr id="0" name=""/>
        <dsp:cNvSpPr/>
      </dsp:nvSpPr>
      <dsp:spPr>
        <a:xfrm>
          <a:off x="7970549" y="2828369"/>
          <a:ext cx="2096995" cy="65270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2021</a:t>
          </a:r>
          <a:endParaRPr lang="en-US" sz="1600" kern="1200" dirty="0"/>
        </a:p>
      </dsp:txBody>
      <dsp:txXfrm>
        <a:off x="8133724" y="2828369"/>
        <a:ext cx="1770645" cy="652700"/>
      </dsp:txXfrm>
    </dsp:sp>
    <dsp:sp modelId="{134D638A-EE43-4A34-925A-B546D1034C5A}">
      <dsp:nvSpPr>
        <dsp:cNvPr id="0" name=""/>
        <dsp:cNvSpPr/>
      </dsp:nvSpPr>
      <dsp:spPr>
        <a:xfrm>
          <a:off x="8138309" y="970923"/>
          <a:ext cx="1702760" cy="1374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Enter a maintenance state where stability is prioritized over emerging features. Team members are relinquished to other projects within the organization.</a:t>
          </a:r>
          <a:endParaRPr lang="en-US" sz="1200" kern="1200" dirty="0"/>
        </a:p>
      </dsp:txBody>
      <dsp:txXfrm>
        <a:off x="8138309" y="970923"/>
        <a:ext cx="1702760" cy="1374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4/2/24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3" Type="http://schemas.openxmlformats.org/officeDocument/2006/relationships/image" Target="../media/image3.svg"/><Relationship Id="rId21" Type="http://schemas.openxmlformats.org/officeDocument/2006/relationships/image" Target="../media/image27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plan:</a:t>
            </a:r>
            <a:br>
              <a:rPr lang="en-US" dirty="0"/>
            </a:br>
            <a:r>
              <a:rPr lang="en-US" dirty="0" err="1"/>
              <a:t>PasarWarga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Hendra Wijaya (A20529195)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B5F22C11-4FE3-4065-96C3-C3A1E470B9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l="19307" r="19307"/>
          <a:stretch/>
        </p:blipFill>
        <p:spPr>
          <a:xfrm>
            <a:off x="5456238" y="-1"/>
            <a:ext cx="6735762" cy="6858000"/>
          </a:xfr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28F9B72-3579-E423-6297-A0FBEFA72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0817" y="1308369"/>
            <a:ext cx="18288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Cost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999616"/>
              </p:ext>
            </p:extLst>
          </p:nvPr>
        </p:nvGraphicFramePr>
        <p:xfrm>
          <a:off x="838199" y="1825625"/>
          <a:ext cx="10515600" cy="399723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</a:tblGrid>
              <a:tr h="666206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• Estimated pricing &amp; converted into USD.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Development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Business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Moderate front-end &amp; back-end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$100.000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Business analysis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$20.000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Small mobile team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$50.000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Vendor meetings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$10.000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Proprietary services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$30.000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Advertisement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$25.000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Hardware &amp; networking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$20.000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Unintended fees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$5.000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$200.000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25478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F4E76-CF02-4082-887A-43C592D7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77FB-D33A-40E2-AC1E-9B7E7658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4B754C-15C3-AE4C-D93C-15ED3B8BF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Time</a:t>
            </a:r>
          </a:p>
        </p:txBody>
      </p:sp>
      <p:graphicFrame>
        <p:nvGraphicFramePr>
          <p:cNvPr id="8" name="Content Placeholder 7" descr="Data displayed in a vertical bar chart. 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201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CF954A-F2F2-4E30-8DBE-7B7645E2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04C781-7DF1-4C26-9F98-F9D10675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D4FBF1C-0826-429D-53C0-32664A7BD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BD30E6-CAEF-CB1C-CFD7-663E05BE70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l="168" r="168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C8734C-281A-48D3-6580-8B2095BF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0C6A3-8C96-70C8-499A-76C48D54274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Guidelines to enforce product quality and assess incoming risks.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BB8AF1-8DA3-16D4-181C-CEF8FF9E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274" y="2650342"/>
            <a:ext cx="914400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6AAD-8B8D-CF00-45D3-C1DEF992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1A7F9-DE48-9D20-32D4-6DC982A0F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1FD4D-744F-48AE-D8DF-FA619312B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Management tools: </a:t>
            </a:r>
            <a:r>
              <a:rPr lang="en-US" dirty="0"/>
              <a:t>Arrange tasks using synchronized software such as </a:t>
            </a:r>
            <a:r>
              <a:rPr lang="en-US" i="1" dirty="0"/>
              <a:t>Atlassian Jira </a:t>
            </a:r>
            <a:r>
              <a:rPr lang="en-US" dirty="0"/>
              <a:t>and </a:t>
            </a:r>
            <a:r>
              <a:rPr lang="en-US" i="1" dirty="0"/>
              <a:t>JetBrains </a:t>
            </a:r>
            <a:r>
              <a:rPr lang="en-US" i="1" dirty="0" err="1"/>
              <a:t>YouTrack</a:t>
            </a:r>
            <a:r>
              <a:rPr lang="en-US" dirty="0"/>
              <a:t>.</a:t>
            </a:r>
          </a:p>
          <a:p>
            <a:r>
              <a:rPr lang="en-US" b="1" dirty="0"/>
              <a:t>Frequent events: </a:t>
            </a:r>
            <a:r>
              <a:rPr lang="en-US" dirty="0"/>
              <a:t>Encourage tracked online conversations but conduct meetings to report anomalies and raise emotional spirit.</a:t>
            </a:r>
          </a:p>
          <a:p>
            <a:r>
              <a:rPr lang="en-US" b="1" dirty="0"/>
              <a:t>Documentation: </a:t>
            </a:r>
            <a:r>
              <a:rPr lang="en-US" dirty="0"/>
              <a:t>Create a centralized knowledge base to avoid repeated efforts.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76EE0-935C-6FD5-6357-C9EFE7F19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DDDE1-9DF1-580A-05F7-D7E8D13574E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 err="1"/>
              <a:t>Unbias</a:t>
            </a:r>
            <a:r>
              <a:rPr lang="en-US" b="1" dirty="0"/>
              <a:t> inspection: </a:t>
            </a:r>
            <a:r>
              <a:rPr lang="en-US" dirty="0"/>
              <a:t>Incite input from end users through surveys and focus group meetings.</a:t>
            </a:r>
          </a:p>
          <a:p>
            <a:r>
              <a:rPr lang="en-US" b="1" dirty="0"/>
              <a:t>User story: </a:t>
            </a:r>
            <a:r>
              <a:rPr lang="en-US" dirty="0"/>
              <a:t>Measure achievements from the perspective of end users.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22A48-7D13-711C-BC16-532D039C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28581-AA6B-6DA7-05EB-4FD90F43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2D7DB-7175-8CF9-0BD6-8FFBE824A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6DAB-69DE-9AFF-DB1A-BDF9E925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D17E-2660-709D-6EDF-FF13B29D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Major change: </a:t>
            </a:r>
            <a:r>
              <a:rPr lang="en-US" dirty="0"/>
              <a:t>Drastic adjustment to requirements during execution will prolong the schedule.</a:t>
            </a:r>
          </a:p>
          <a:p>
            <a:pPr marL="971550" lvl="1" indent="-285750"/>
            <a:r>
              <a:rPr lang="en-US" sz="1800" b="1" dirty="0"/>
              <a:t>Response: </a:t>
            </a:r>
            <a:r>
              <a:rPr lang="en-US" sz="1800" dirty="0"/>
              <a:t>Escalated; Voice the concern to board members with decision-making power.</a:t>
            </a:r>
          </a:p>
          <a:p>
            <a:pPr marL="971550" lvl="1" indent="-285750"/>
            <a:r>
              <a:rPr lang="en-US" sz="1800" b="1" dirty="0"/>
              <a:t>Score: </a:t>
            </a:r>
            <a:r>
              <a:rPr lang="en-US" sz="1800" dirty="0"/>
              <a:t>4 (high impact) × 3 (likely) = 12 (moderate)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Third-party disruption: </a:t>
            </a:r>
            <a:r>
              <a:rPr lang="en-US" dirty="0"/>
              <a:t>The project integrates with many external services with varying uptime.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Response: </a:t>
            </a:r>
            <a:r>
              <a:rPr lang="en-US" sz="1800" dirty="0"/>
              <a:t>Mitigated; Implement an error-handling mechanism to mitigate disturbance.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Score: </a:t>
            </a:r>
            <a:r>
              <a:rPr lang="en-US" sz="1800" dirty="0"/>
              <a:t>2 (less impact) × 4 (likely) = 8 (low to moderate)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02B3D-D63D-9FE5-72BE-7E304E67C2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8A16D-7432-2614-AE1C-D655F7B16E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2751BB-A32E-F842-30F8-721BA77F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51" y="6188893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1A7C-AE37-C95D-F6D9-64EAC74D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252743"/>
            <a:ext cx="4434721" cy="20332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Positive risks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7289E-B07B-89AF-8BD0-FED3B53A8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2615184"/>
            <a:ext cx="4434721" cy="37411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Accelerated experimentation:</a:t>
            </a:r>
            <a:r>
              <a:rPr lang="en-US" dirty="0">
                <a:solidFill>
                  <a:schemeClr val="bg1"/>
                </a:solidFill>
              </a:rPr>
              <a:t> Discover new functionality with agile methodology and high user engagement.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Response: </a:t>
            </a:r>
            <a:r>
              <a:rPr lang="en-US" sz="1800" dirty="0">
                <a:solidFill>
                  <a:schemeClr val="bg1"/>
                </a:solidFill>
              </a:rPr>
              <a:t>Enhance; Evaluate whether the necessary work is up to par with difficulties.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Score: 3 </a:t>
            </a:r>
            <a:r>
              <a:rPr lang="en-US" sz="1800" dirty="0">
                <a:solidFill>
                  <a:schemeClr val="bg1"/>
                </a:solidFill>
              </a:rPr>
              <a:t>(impactful) × 2 (less likely) = 6 (low)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11E5E-EA27-E4C5-DC9B-991D21CFFF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9361D-4087-E8D0-C007-7F06F5399C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5EA6A1-D56A-F1C4-5B5E-FC8A97A75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D36554B-6FC3-2D28-B5C1-9CE1B0C67751}"/>
              </a:ext>
            </a:extLst>
          </p:cNvPr>
          <p:cNvSpPr txBox="1">
            <a:spLocks/>
          </p:cNvSpPr>
          <p:nvPr/>
        </p:nvSpPr>
        <p:spPr>
          <a:xfrm>
            <a:off x="6392583" y="2615184"/>
            <a:ext cx="4434721" cy="3741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Brand loyalty: </a:t>
            </a:r>
            <a:r>
              <a:rPr lang="en-US" dirty="0"/>
              <a:t>Consumers in developing countries such as Indonesia are presumably attracted to affordability.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Response: </a:t>
            </a:r>
            <a:r>
              <a:rPr lang="en-US" sz="1800" dirty="0"/>
              <a:t>Exploit; Maximize awareness with marketing and advertising efforts.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Score: </a:t>
            </a:r>
            <a:r>
              <a:rPr lang="en-US" sz="1800" dirty="0"/>
              <a:t>5 (extremely impactful) × 3 (likely) = 15 (moderate to high)</a:t>
            </a:r>
          </a:p>
        </p:txBody>
      </p:sp>
    </p:spTree>
    <p:extLst>
      <p:ext uri="{BB962C8B-B14F-4D97-AF65-F5344CB8AC3E}">
        <p14:creationId xmlns:p14="http://schemas.microsoft.com/office/powerpoint/2010/main" val="390728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11866F-1827-78DD-34DC-9F8236A22C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8" y="-2"/>
            <a:ext cx="12192058" cy="68597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D3133C-15C2-54F0-210A-8CA67919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D3A73-FFDD-4BE7-67CE-EF3F3D79019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Report summary and current project status.</a:t>
            </a:r>
          </a:p>
        </p:txBody>
      </p:sp>
    </p:spTree>
    <p:extLst>
      <p:ext uri="{BB962C8B-B14F-4D97-AF65-F5344CB8AC3E}">
        <p14:creationId xmlns:p14="http://schemas.microsoft.com/office/powerpoint/2010/main" val="133303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/>
          <a:lstStyle/>
          <a:p>
            <a:r>
              <a:rPr lang="en-US" dirty="0" err="1"/>
              <a:t>PasarWarga</a:t>
            </a:r>
            <a:r>
              <a:rPr lang="en-US" dirty="0"/>
              <a:t> is on a mission to make e-commerce more accessible with value-based pricing. We emphasize down payment ability because this was not a common feature in e-commerce back then. As a new startup, the success of this project hinges on the accuracy of calculated risks and brand awareness.</a:t>
            </a:r>
          </a:p>
        </p:txBody>
      </p:sp>
      <p:pic>
        <p:nvPicPr>
          <p:cNvPr id="6" name="Picture Placeholder 5" descr="A picture containing colorful, cargo container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7DA086-9BE6-04E9-8700-9360A1E1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status</a:t>
            </a:r>
          </a:p>
        </p:txBody>
      </p:sp>
      <p:graphicFrame>
        <p:nvGraphicFramePr>
          <p:cNvPr id="14" name="Content Placeholder 6" descr="Timeline graphic with arrows pointing to the right.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345352"/>
              </p:ext>
            </p:extLst>
          </p:nvPr>
        </p:nvGraphicFramePr>
        <p:xfrm>
          <a:off x="1284288" y="1825625"/>
          <a:ext cx="10069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2F8203-FCB3-45DA-98E4-57F7C881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150805-8174-42CE-833A-44AEEBC0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7C31B-51EB-1CBB-9447-25831B177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088D83-E903-2586-FAC8-459566DD5E89}"/>
              </a:ext>
            </a:extLst>
          </p:cNvPr>
          <p:cNvSpPr/>
          <p:nvPr/>
        </p:nvSpPr>
        <p:spPr>
          <a:xfrm>
            <a:off x="654049" y="3845603"/>
            <a:ext cx="4281488" cy="2468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E389B7F-041F-DBEC-6CCD-81227D8995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4682" r="4682"/>
          <a:stretch/>
        </p:blipFill>
        <p:spPr>
          <a:xfrm>
            <a:off x="654048" y="3845603"/>
            <a:ext cx="4281489" cy="2468562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B9D54A-E632-5D0C-1C17-C6344227A5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444" r="4979"/>
          <a:stretch/>
        </p:blipFill>
        <p:spPr>
          <a:xfrm>
            <a:off x="1352547" y="539750"/>
            <a:ext cx="4281489" cy="24726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43A2B-0FE5-7B9F-184C-A77E6F22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08132-B30F-E522-C321-2AB90CC5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Popular standards: </a:t>
            </a:r>
            <a:r>
              <a:rPr lang="en-US" dirty="0"/>
              <a:t>JavaScript has emerged as the most popular modern programming language. Switching to new technology will prevent entrapment into legacy code.</a:t>
            </a:r>
          </a:p>
          <a:p>
            <a:r>
              <a:rPr lang="en-US" b="1" dirty="0"/>
              <a:t>Hybrid methodology: </a:t>
            </a:r>
            <a:r>
              <a:rPr lang="en-US" dirty="0"/>
              <a:t>The project could mix iterative agile development with a waterfall model. It should improve reliability by phasing new features systematically.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C918F1-638C-BAF6-0845-EE2EF9C23D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EBB847-C8E9-B6C0-CDE5-AADB2B6061E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2E7674-0B16-7A0F-718B-373A38BD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751" y="6188893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dirty="0" err="1"/>
              <a:t>PasarWarga</a:t>
            </a:r>
            <a:r>
              <a:rPr lang="en-US" dirty="0"/>
              <a:t> is a personal experience during my short stint in the industry back in my home country. In the Indonesian native language, "pasar </a:t>
            </a:r>
            <a:r>
              <a:rPr lang="en-US" dirty="0" err="1"/>
              <a:t>warga</a:t>
            </a:r>
            <a:r>
              <a:rPr lang="en-US" dirty="0"/>
              <a:t>" ubiquitously means "people's market". I was employed as a member of the internal software engineering team.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564EEF-2CBA-5020-1CDD-2B50229E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51" y="6188893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 for your time.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2B766D7-C47C-4C42-BC77-9A6DD1F367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Goodbye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Hendra Wijaya</a:t>
            </a:r>
          </a:p>
          <a:p>
            <a:r>
              <a:rPr lang="en-US" dirty="0"/>
              <a:t>A20529195</a:t>
            </a:r>
          </a:p>
          <a:p>
            <a:r>
              <a:rPr lang="en-US" dirty="0" err="1"/>
              <a:t>hwijaya@hawk.iit.edu</a:t>
            </a:r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02DB388-A402-C381-9734-D12D2BCD2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3904" y="3791769"/>
            <a:ext cx="1828800" cy="21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AB5D194-2C9E-4040-80F4-AD268E197D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211" r="1211"/>
          <a:stretch/>
        </p:blipFill>
        <p:spPr>
          <a:xfrm>
            <a:off x="654049" y="3842545"/>
            <a:ext cx="4281487" cy="24681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878A551-84F5-4601-9455-67DC5E4E99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841" r="4841"/>
          <a:stretch/>
        </p:blipFill>
        <p:spPr>
          <a:xfrm>
            <a:off x="1364695" y="546893"/>
            <a:ext cx="4269343" cy="24685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54FA453-CA6F-4ED8-B4B2-61C3D67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866DD-53C9-4AF0-9E9A-BF19D245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/>
          <a:lstStyle/>
          <a:p>
            <a:r>
              <a:rPr lang="en-US" b="1" dirty="0"/>
              <a:t>Product affordability: </a:t>
            </a:r>
            <a:r>
              <a:rPr lang="en-US" dirty="0"/>
              <a:t>As the name suggests, </a:t>
            </a:r>
            <a:r>
              <a:rPr lang="en-US" dirty="0" err="1"/>
              <a:t>PasarWarga</a:t>
            </a:r>
            <a:r>
              <a:rPr lang="en-US" dirty="0"/>
              <a:t> is an electronics marketplace for inexpensive listings.</a:t>
            </a:r>
          </a:p>
          <a:p>
            <a:r>
              <a:rPr lang="en-US" b="1" dirty="0"/>
              <a:t>Purchase installments: </a:t>
            </a:r>
            <a:r>
              <a:rPr lang="en-US" dirty="0"/>
              <a:t>Integrate transaction gateway with down payment options to support shoppers with limited funds.</a:t>
            </a:r>
          </a:p>
          <a:p>
            <a:r>
              <a:rPr lang="en-US" b="1" dirty="0"/>
              <a:t>Multi-platform: </a:t>
            </a:r>
            <a:r>
              <a:rPr lang="en-US" dirty="0"/>
              <a:t>Seamless shopping experience with website and mobile applications.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22E3-EF0C-4EAB-9068-4D5E7574C8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5BE6-8E82-44B7-AF20-20405C0CE5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63C8FEA-4679-41B0-D4EE-D0C0E5A5A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751" y="6188893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595A-4166-D215-7543-DEFD1FD0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BE9A6-742A-C3AC-67C2-AE12B33731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PasarWarga</a:t>
            </a:r>
            <a:r>
              <a:rPr lang="en-US" dirty="0"/>
              <a:t> sells goods on behalf of individuals or organizations that own them. However, unlike Amazon and its warehouse, it does not have a physical location to keep customer's items even though it maintains inventory and shipment proceedings.</a:t>
            </a:r>
          </a:p>
          <a:p>
            <a:endParaRPr lang="en-US" dirty="0"/>
          </a:p>
          <a:p>
            <a:r>
              <a:rPr lang="en-US" dirty="0"/>
              <a:t>There is no way to change the Indonesian language and currency since </a:t>
            </a:r>
            <a:r>
              <a:rPr lang="en-US" dirty="0" err="1"/>
              <a:t>PasarWarga</a:t>
            </a:r>
            <a:r>
              <a:rPr lang="en-US" dirty="0"/>
              <a:t> has no plans to expand internationally.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58B759-57EA-F05B-E6C8-E50709175A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3F1F3-5B2E-210E-DE2F-6D58F5DD99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4318D-A1C7-4197-9108-BD63758258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83EF9A-2AAB-1C4C-F79E-2C69CF4A0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34" b="7834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Methodology:</a:t>
            </a:r>
            <a:br>
              <a:rPr lang="en-US" dirty="0"/>
            </a:br>
            <a:r>
              <a:rPr lang="en-US" dirty="0"/>
              <a:t>Agile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Agile methodology prevails because it is a new business with an evolving vision.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3810BD-E6E5-6794-E878-6558F2F19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274" y="1759746"/>
            <a:ext cx="914400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EE6F-1B63-0A33-7481-5B6BAA1D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9" y="252743"/>
            <a:ext cx="4434721" cy="179484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 stack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9C9C4-8C98-A951-63AE-1B829762DB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5293E-70C7-5716-213E-3243C3C6AB0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D80E1C0-581C-0B3A-A6A6-B1E1BB985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192175C-0411-FC50-91DB-5CEB3590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29" y="2377440"/>
            <a:ext cx="4434721" cy="39789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engine powered by Laravel written in PHP. The framework has a built-in database and caching support.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Native Android application composed of Java and Kotlin code.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Also utilizes local 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Payment: </a:t>
            </a:r>
            <a:r>
              <a:rPr lang="en-US" dirty="0" err="1">
                <a:solidFill>
                  <a:schemeClr val="bg1"/>
                </a:solidFill>
              </a:rPr>
              <a:t>Doku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Kredivo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Shipment: JNE, JNT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52F1A5-26D2-A72D-571F-B32352B0E2FE}"/>
              </a:ext>
            </a:extLst>
          </p:cNvPr>
          <p:cNvGrpSpPr/>
          <p:nvPr/>
        </p:nvGrpSpPr>
        <p:grpSpPr>
          <a:xfrm>
            <a:off x="6136152" y="481802"/>
            <a:ext cx="5160127" cy="6132585"/>
            <a:chOff x="381000" y="493929"/>
            <a:chExt cx="5160127" cy="6132585"/>
          </a:xfrm>
        </p:grpSpPr>
        <p:pic>
          <p:nvPicPr>
            <p:cNvPr id="19" name="Content Placeholder 17">
              <a:extLst>
                <a:ext uri="{FF2B5EF4-FFF2-40B4-BE49-F238E27FC236}">
                  <a16:creationId xmlns:a16="http://schemas.microsoft.com/office/drawing/2014/main" id="{2418EF7C-C188-4D65-66E9-601AA4A5C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852" y="493929"/>
              <a:ext cx="914400" cy="494085"/>
            </a:xfrm>
            <a:prstGeom prst="rect">
              <a:avLst/>
            </a:prstGeom>
          </p:spPr>
        </p:pic>
        <p:pic>
          <p:nvPicPr>
            <p:cNvPr id="23" name="Content Placeholder 21">
              <a:extLst>
                <a:ext uri="{FF2B5EF4-FFF2-40B4-BE49-F238E27FC236}">
                  <a16:creationId xmlns:a16="http://schemas.microsoft.com/office/drawing/2014/main" id="{577B0513-130A-7213-4C7B-0EDC90AF7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4461" y="1835396"/>
              <a:ext cx="1828800" cy="1828800"/>
            </a:xfrm>
            <a:prstGeom prst="rect">
              <a:avLst/>
            </a:prstGeom>
          </p:spPr>
        </p:pic>
        <p:pic>
          <p:nvPicPr>
            <p:cNvPr id="29" name="Content Placeholder 27">
              <a:extLst>
                <a:ext uri="{FF2B5EF4-FFF2-40B4-BE49-F238E27FC236}">
                  <a16:creationId xmlns:a16="http://schemas.microsoft.com/office/drawing/2014/main" id="{27996952-363B-3CAA-4CC2-15EF99E5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6560" y="1361570"/>
              <a:ext cx="3291840" cy="947651"/>
            </a:xfrm>
            <a:prstGeom prst="rect">
              <a:avLst/>
            </a:prstGeom>
          </p:spPr>
        </p:pic>
        <p:pic>
          <p:nvPicPr>
            <p:cNvPr id="32" name="Content Placeholder 30">
              <a:extLst>
                <a:ext uri="{FF2B5EF4-FFF2-40B4-BE49-F238E27FC236}">
                  <a16:creationId xmlns:a16="http://schemas.microsoft.com/office/drawing/2014/main" id="{52372852-B5B0-D568-E976-6E64CD6D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4942" y="5069588"/>
              <a:ext cx="1371600" cy="685800"/>
            </a:xfrm>
            <a:prstGeom prst="rect">
              <a:avLst/>
            </a:prstGeom>
          </p:spPr>
        </p:pic>
        <p:pic>
          <p:nvPicPr>
            <p:cNvPr id="35" name="Content Placeholder 33">
              <a:extLst>
                <a:ext uri="{FF2B5EF4-FFF2-40B4-BE49-F238E27FC236}">
                  <a16:creationId xmlns:a16="http://schemas.microsoft.com/office/drawing/2014/main" id="{7B364747-0DB1-2AEE-CBFC-363F3CD3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2780" y="4272231"/>
              <a:ext cx="1828800" cy="1594715"/>
            </a:xfrm>
            <a:prstGeom prst="rect">
              <a:avLst/>
            </a:prstGeom>
          </p:spPr>
        </p:pic>
        <p:pic>
          <p:nvPicPr>
            <p:cNvPr id="38" name="Content Placeholder 36">
              <a:extLst>
                <a:ext uri="{FF2B5EF4-FFF2-40B4-BE49-F238E27FC236}">
                  <a16:creationId xmlns:a16="http://schemas.microsoft.com/office/drawing/2014/main" id="{3D942FF7-1E77-4E82-4373-3EB260A76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1000" y="2651198"/>
              <a:ext cx="914400" cy="914400"/>
            </a:xfrm>
            <a:prstGeom prst="rect">
              <a:avLst/>
            </a:prstGeom>
          </p:spPr>
        </p:pic>
        <p:pic>
          <p:nvPicPr>
            <p:cNvPr id="44" name="Content Placeholder 42">
              <a:extLst>
                <a:ext uri="{FF2B5EF4-FFF2-40B4-BE49-F238E27FC236}">
                  <a16:creationId xmlns:a16="http://schemas.microsoft.com/office/drawing/2014/main" id="{811FDCCB-CBFF-BE68-B433-4243E1A3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16768" y="6147393"/>
              <a:ext cx="1371600" cy="479121"/>
            </a:xfrm>
            <a:prstGeom prst="rect">
              <a:avLst/>
            </a:prstGeom>
          </p:spPr>
        </p:pic>
        <p:pic>
          <p:nvPicPr>
            <p:cNvPr id="47" name="Content Placeholder 45">
              <a:extLst>
                <a:ext uri="{FF2B5EF4-FFF2-40B4-BE49-F238E27FC236}">
                  <a16:creationId xmlns:a16="http://schemas.microsoft.com/office/drawing/2014/main" id="{C8FED291-6BC7-4626-B16D-3CFE9E8E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37548" y="845579"/>
              <a:ext cx="1371600" cy="457200"/>
            </a:xfrm>
            <a:prstGeom prst="rect">
              <a:avLst/>
            </a:prstGeom>
          </p:spPr>
        </p:pic>
        <p:pic>
          <p:nvPicPr>
            <p:cNvPr id="50" name="Content Placeholder 48">
              <a:extLst>
                <a:ext uri="{FF2B5EF4-FFF2-40B4-BE49-F238E27FC236}">
                  <a16:creationId xmlns:a16="http://schemas.microsoft.com/office/drawing/2014/main" id="{34A649CD-89FF-3AD2-1FFE-0A9D8B77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878835" y="2330435"/>
              <a:ext cx="1371600" cy="557213"/>
            </a:xfrm>
            <a:prstGeom prst="rect">
              <a:avLst/>
            </a:prstGeom>
          </p:spPr>
        </p:pic>
        <p:pic>
          <p:nvPicPr>
            <p:cNvPr id="53" name="Content Placeholder 51">
              <a:extLst>
                <a:ext uri="{FF2B5EF4-FFF2-40B4-BE49-F238E27FC236}">
                  <a16:creationId xmlns:a16="http://schemas.microsoft.com/office/drawing/2014/main" id="{26C25097-7E2D-3322-9EEB-C7B593F0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69527" y="3906324"/>
              <a:ext cx="1371600" cy="68580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041FCC1F-A39A-6129-B11C-470AB8892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42656" y="938447"/>
              <a:ext cx="914400" cy="72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546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7018-A368-9CDE-DBDD-1B08E07F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A80A-B4AA-7646-1B79-8ABCAFD42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FC35-8189-EC8B-438C-9E59AA9913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Authentication: </a:t>
            </a:r>
            <a:r>
              <a:rPr lang="en-US" dirty="0"/>
              <a:t>User registration and login sessions.</a:t>
            </a:r>
          </a:p>
          <a:p>
            <a:r>
              <a:rPr lang="en-US" b="1" dirty="0"/>
              <a:t>Exploration: </a:t>
            </a:r>
            <a:r>
              <a:rPr lang="en-US" dirty="0"/>
              <a:t>Search product catalog and prioritize high-engagement listings.</a:t>
            </a:r>
          </a:p>
          <a:p>
            <a:r>
              <a:rPr lang="en-US" b="1" dirty="0"/>
              <a:t>Transaction: </a:t>
            </a:r>
            <a:r>
              <a:rPr lang="en-US" dirty="0"/>
              <a:t>Check inventory availability and multiple shipping methods.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FF881-964D-F565-9A47-90777173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Acceptance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0D819-3652-B06B-63B7-A4BAFDE7C7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Internal: </a:t>
            </a:r>
            <a:r>
              <a:rPr lang="en-US" dirty="0"/>
              <a:t>Early drafts are passed internally for constructive discussion and further refinements.</a:t>
            </a:r>
          </a:p>
          <a:p>
            <a:r>
              <a:rPr lang="en-US" b="1" dirty="0"/>
              <a:t>External: </a:t>
            </a:r>
            <a:r>
              <a:rPr lang="en-US" dirty="0"/>
              <a:t>Present a working concept to higher management end users.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56F5C-C4A7-ADD7-CA87-9A95E3E2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F7A17-E1CC-6CCD-6B24-CA8FAF7C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5C907B-E327-B029-59FB-0984146D2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Load testing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E1C23B-9FC0-DEF1-F10A-C47D523940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Security: </a:t>
            </a:r>
            <a:r>
              <a:rPr lang="en-US" dirty="0"/>
              <a:t>Assess common vulnerabilities to protect consumer data.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0011915-5CA8-871C-0A20-F763978B0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91317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181A57-98C4-3B37-DF16-4DADC8FB07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l="282" r="28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2A6A59-981D-4718-5893-38C96AD7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7E2C3-B4D8-5C0B-DAC7-2BAC58FF704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Desired financial objectives, budget estimation and project deadline.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4523D9-5663-6874-EE91-4D520B30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6274" y="2650342"/>
            <a:ext cx="914400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B17F262-E167-FF62-D768-B26DCE4F99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8182" b="4788"/>
          <a:stretch/>
        </p:blipFill>
        <p:spPr>
          <a:xfrm>
            <a:off x="654050" y="3835402"/>
            <a:ext cx="4281487" cy="2468562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2321C6F-EA03-6EF7-3930-1FF72712B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318" r="3318"/>
          <a:stretch/>
        </p:blipFill>
        <p:spPr>
          <a:xfrm>
            <a:off x="1364695" y="554037"/>
            <a:ext cx="4269343" cy="24542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5CA18-98BF-C6DE-F9BA-1769B71B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9120AA-C599-B3BA-4A16-4A72986B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Earning source: </a:t>
            </a:r>
            <a:r>
              <a:rPr lang="en-US" dirty="0"/>
              <a:t>Tax a reasonable commission for every confirmed sale.</a:t>
            </a:r>
          </a:p>
          <a:p>
            <a:r>
              <a:rPr lang="en-US" b="1" dirty="0"/>
              <a:t>Secondary revenue: </a:t>
            </a:r>
            <a:r>
              <a:rPr lang="en-US" dirty="0"/>
              <a:t>Diversify income with in-house loan options.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/>
              <a:t>* Although it is commercial work, I can't state projected revenue as I was not involved in business meetings.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DC5407-96FC-F8BC-34E3-C849DFC00B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18DAF2-3A5F-259B-EE2B-9FC9D9CE99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1067845-43DB-3012-A1AF-A113D11B1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751" y="6188893"/>
            <a:ext cx="457200" cy="5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22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GradientVTI</Template>
  <TotalTime>510</TotalTime>
  <Words>964</Words>
  <Application>Microsoft Macintosh PowerPoint</Application>
  <PresentationFormat>Widescreen</PresentationFormat>
  <Paragraphs>142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Univers</vt:lpstr>
      <vt:lpstr>GradientVTI</vt:lpstr>
      <vt:lpstr>Project plan: PasarWarga</vt:lpstr>
      <vt:lpstr>Introduction</vt:lpstr>
      <vt:lpstr>Scope</vt:lpstr>
      <vt:lpstr>Limitations</vt:lpstr>
      <vt:lpstr>Methodology: Agile</vt:lpstr>
      <vt:lpstr>Tech stack</vt:lpstr>
      <vt:lpstr>Test plan</vt:lpstr>
      <vt:lpstr>Resources</vt:lpstr>
      <vt:lpstr>Revenue</vt:lpstr>
      <vt:lpstr>Cost</vt:lpstr>
      <vt:lpstr>Time</vt:lpstr>
      <vt:lpstr>Evaluation</vt:lpstr>
      <vt:lpstr>Quality control</vt:lpstr>
      <vt:lpstr>Negative risks</vt:lpstr>
      <vt:lpstr>Positive risks</vt:lpstr>
      <vt:lpstr>Conclusion</vt:lpstr>
      <vt:lpstr>Summary</vt:lpstr>
      <vt:lpstr>Project status</vt:lpstr>
      <vt:lpstr>Second look</vt:lpstr>
      <vt:lpstr>Thank you for your time.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plan: PasarWarga</dc:title>
  <dc:creator>Hendra Anggrian</dc:creator>
  <cp:lastModifiedBy>Hendra Anggrian</cp:lastModifiedBy>
  <cp:revision>117</cp:revision>
  <dcterms:created xsi:type="dcterms:W3CDTF">2024-04-03T01:26:38Z</dcterms:created>
  <dcterms:modified xsi:type="dcterms:W3CDTF">2024-04-03T09:57:12Z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